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3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822960" y="2743201"/>
            <a:ext cx="749808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320"/>
            </a:lvl1pPr>
            <a:lvl2pPr algn="ctr">
              <a:spcBef>
                <a:spcPts val="0"/>
              </a:spcBef>
              <a:buSzPct val="100000"/>
              <a:defRPr sz="4320"/>
            </a:lvl2pPr>
            <a:lvl3pPr algn="ctr">
              <a:spcBef>
                <a:spcPts val="0"/>
              </a:spcBef>
              <a:buSzPct val="100000"/>
              <a:defRPr sz="4320"/>
            </a:lvl3pPr>
            <a:lvl4pPr algn="ctr">
              <a:spcBef>
                <a:spcPts val="0"/>
              </a:spcBef>
              <a:buSzPct val="100000"/>
              <a:defRPr sz="4320"/>
            </a:lvl4pPr>
            <a:lvl5pPr algn="ctr">
              <a:spcBef>
                <a:spcPts val="0"/>
              </a:spcBef>
              <a:buSzPct val="100000"/>
              <a:defRPr sz="4320"/>
            </a:lvl5pPr>
            <a:lvl6pPr algn="ctr">
              <a:spcBef>
                <a:spcPts val="0"/>
              </a:spcBef>
              <a:buSzPct val="100000"/>
              <a:defRPr sz="4320"/>
            </a:lvl6pPr>
            <a:lvl7pPr algn="ctr">
              <a:spcBef>
                <a:spcPts val="0"/>
              </a:spcBef>
              <a:buSzPct val="100000"/>
              <a:defRPr sz="4320"/>
            </a:lvl7pPr>
            <a:lvl8pPr algn="ctr">
              <a:spcBef>
                <a:spcPts val="0"/>
              </a:spcBef>
              <a:buSzPct val="100000"/>
              <a:defRPr sz="4320"/>
            </a:lvl8pPr>
            <a:lvl9pPr algn="ctr">
              <a:spcBef>
                <a:spcPts val="0"/>
              </a:spcBef>
              <a:buSzPct val="100000"/>
              <a:defRPr sz="432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645921" y="4114800"/>
            <a:ext cx="5852159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2880"/>
            </a:lvl1pPr>
            <a:lvl2pPr algn="ctr">
              <a:spcBef>
                <a:spcPts val="0"/>
              </a:spcBef>
              <a:buSzPct val="100000"/>
              <a:defRPr sz="2880"/>
            </a:lvl2pPr>
            <a:lvl3pPr algn="ctr">
              <a:spcBef>
                <a:spcPts val="0"/>
              </a:spcBef>
              <a:buSzPct val="100000"/>
              <a:defRPr sz="2880"/>
            </a:lvl3pPr>
            <a:lvl4pPr algn="ctr">
              <a:spcBef>
                <a:spcPts val="0"/>
              </a:spcBef>
              <a:buSzPct val="100000"/>
              <a:defRPr sz="2880"/>
            </a:lvl4pPr>
            <a:lvl5pPr algn="ctr">
              <a:spcBef>
                <a:spcPts val="0"/>
              </a:spcBef>
              <a:buSzPct val="100000"/>
              <a:defRPr sz="2880"/>
            </a:lvl5pPr>
            <a:lvl6pPr algn="ctr">
              <a:spcBef>
                <a:spcPts val="0"/>
              </a:spcBef>
              <a:buSzPct val="100000"/>
              <a:defRPr sz="2880"/>
            </a:lvl6pPr>
            <a:lvl7pPr algn="ctr">
              <a:spcBef>
                <a:spcPts val="0"/>
              </a:spcBef>
              <a:buSzPct val="100000"/>
              <a:defRPr sz="2880"/>
            </a:lvl7pPr>
            <a:lvl8pPr algn="ctr">
              <a:spcBef>
                <a:spcPts val="0"/>
              </a:spcBef>
              <a:buSzPct val="100000"/>
              <a:defRPr sz="2880"/>
            </a:lvl8pPr>
            <a:lvl9pPr algn="ctr">
              <a:spcBef>
                <a:spcPts val="0"/>
              </a:spcBef>
              <a:buSzPct val="100000"/>
              <a:defRPr sz="288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841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3839"/>
            </a:lvl1pPr>
            <a:lvl2pPr>
              <a:spcBef>
                <a:spcPts val="0"/>
              </a:spcBef>
              <a:buSzPct val="99224"/>
              <a:defRPr sz="3839"/>
            </a:lvl2pPr>
            <a:lvl3pPr>
              <a:spcBef>
                <a:spcPts val="0"/>
              </a:spcBef>
              <a:buSzPct val="99224"/>
              <a:defRPr sz="3839"/>
            </a:lvl3pPr>
            <a:lvl4pPr>
              <a:spcBef>
                <a:spcPts val="0"/>
              </a:spcBef>
              <a:buSzPct val="99224"/>
              <a:defRPr sz="3839"/>
            </a:lvl4pPr>
            <a:lvl5pPr>
              <a:spcBef>
                <a:spcPts val="0"/>
              </a:spcBef>
              <a:buSzPct val="99224"/>
              <a:defRPr sz="3839"/>
            </a:lvl5pPr>
            <a:lvl6pPr>
              <a:spcBef>
                <a:spcPts val="0"/>
              </a:spcBef>
              <a:buSzPct val="99224"/>
              <a:defRPr sz="3839"/>
            </a:lvl6pPr>
            <a:lvl7pPr>
              <a:spcBef>
                <a:spcPts val="0"/>
              </a:spcBef>
              <a:buSzPct val="99224"/>
              <a:defRPr sz="3839"/>
            </a:lvl7pPr>
            <a:lvl8pPr>
              <a:spcBef>
                <a:spcPts val="0"/>
              </a:spcBef>
              <a:buSzPct val="99224"/>
              <a:defRPr sz="3839"/>
            </a:lvl8pPr>
            <a:lvl9pPr>
              <a:spcBef>
                <a:spcPts val="0"/>
              </a:spcBef>
              <a:buSzPct val="99224"/>
              <a:defRPr sz="3839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399"/>
            </a:lvl1pPr>
            <a:lvl2pPr>
              <a:spcBef>
                <a:spcPts val="0"/>
              </a:spcBef>
              <a:buSzPct val="98765"/>
              <a:defRPr sz="2399"/>
            </a:lvl2pPr>
            <a:lvl3pPr>
              <a:spcBef>
                <a:spcPts val="0"/>
              </a:spcBef>
              <a:buSzPct val="98765"/>
              <a:defRPr sz="2399"/>
            </a:lvl3pPr>
            <a:lvl4pPr>
              <a:spcBef>
                <a:spcPts val="0"/>
              </a:spcBef>
              <a:buSzPct val="98765"/>
              <a:defRPr sz="2399"/>
            </a:lvl4pPr>
            <a:lvl5pPr>
              <a:spcBef>
                <a:spcPts val="0"/>
              </a:spcBef>
              <a:buSzPct val="98765"/>
              <a:defRPr sz="2399"/>
            </a:lvl5pPr>
            <a:lvl6pPr>
              <a:spcBef>
                <a:spcPts val="0"/>
              </a:spcBef>
              <a:buSzPct val="98765"/>
              <a:defRPr sz="2399"/>
            </a:lvl6pPr>
            <a:lvl7pPr>
              <a:spcBef>
                <a:spcPts val="0"/>
              </a:spcBef>
              <a:buSzPct val="98765"/>
              <a:defRPr sz="2399"/>
            </a:lvl7pPr>
            <a:lvl8pPr>
              <a:spcBef>
                <a:spcPts val="0"/>
              </a:spcBef>
              <a:buSzPct val="98765"/>
              <a:defRPr sz="2399"/>
            </a:lvl8pPr>
            <a:lvl9pPr>
              <a:spcBef>
                <a:spcPts val="0"/>
              </a:spcBef>
              <a:buSzPct val="98765"/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1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3839"/>
            </a:lvl1pPr>
            <a:lvl2pPr>
              <a:spcBef>
                <a:spcPts val="0"/>
              </a:spcBef>
              <a:buSzPct val="99224"/>
              <a:defRPr sz="3839"/>
            </a:lvl2pPr>
            <a:lvl3pPr>
              <a:spcBef>
                <a:spcPts val="0"/>
              </a:spcBef>
              <a:buSzPct val="99224"/>
              <a:defRPr sz="3839"/>
            </a:lvl3pPr>
            <a:lvl4pPr>
              <a:spcBef>
                <a:spcPts val="0"/>
              </a:spcBef>
              <a:buSzPct val="99224"/>
              <a:defRPr sz="3839"/>
            </a:lvl4pPr>
            <a:lvl5pPr>
              <a:spcBef>
                <a:spcPts val="0"/>
              </a:spcBef>
              <a:buSzPct val="99224"/>
              <a:defRPr sz="3839"/>
            </a:lvl5pPr>
            <a:lvl6pPr>
              <a:spcBef>
                <a:spcPts val="0"/>
              </a:spcBef>
              <a:buSzPct val="99224"/>
              <a:defRPr sz="3839"/>
            </a:lvl6pPr>
            <a:lvl7pPr>
              <a:spcBef>
                <a:spcPts val="0"/>
              </a:spcBef>
              <a:buSzPct val="99224"/>
              <a:defRPr sz="3839"/>
            </a:lvl7pPr>
            <a:lvl8pPr>
              <a:spcBef>
                <a:spcPts val="0"/>
              </a:spcBef>
              <a:buSzPct val="99224"/>
              <a:defRPr sz="3839"/>
            </a:lvl8pPr>
            <a:lvl9pPr>
              <a:spcBef>
                <a:spcPts val="0"/>
              </a:spcBef>
              <a:buSzPct val="99224"/>
              <a:defRPr sz="3839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74321" y="1645921"/>
            <a:ext cx="4023359" cy="4937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399"/>
            </a:lvl1pPr>
            <a:lvl2pPr>
              <a:spcBef>
                <a:spcPts val="0"/>
              </a:spcBef>
              <a:buSzPct val="98765"/>
              <a:defRPr sz="2399"/>
            </a:lvl2pPr>
            <a:lvl3pPr>
              <a:spcBef>
                <a:spcPts val="0"/>
              </a:spcBef>
              <a:buSzPct val="98765"/>
              <a:defRPr sz="2399"/>
            </a:lvl3pPr>
            <a:lvl4pPr>
              <a:spcBef>
                <a:spcPts val="0"/>
              </a:spcBef>
              <a:buSzPct val="98765"/>
              <a:defRPr sz="2399"/>
            </a:lvl4pPr>
            <a:lvl5pPr>
              <a:spcBef>
                <a:spcPts val="0"/>
              </a:spcBef>
              <a:buSzPct val="98765"/>
              <a:defRPr sz="2399"/>
            </a:lvl5pPr>
            <a:lvl6pPr>
              <a:spcBef>
                <a:spcPts val="0"/>
              </a:spcBef>
              <a:buSzPct val="98765"/>
              <a:defRPr sz="2399"/>
            </a:lvl6pPr>
            <a:lvl7pPr>
              <a:spcBef>
                <a:spcPts val="0"/>
              </a:spcBef>
              <a:buSzPct val="98765"/>
              <a:defRPr sz="2399"/>
            </a:lvl7pPr>
            <a:lvl8pPr>
              <a:spcBef>
                <a:spcPts val="0"/>
              </a:spcBef>
              <a:buSzPct val="98765"/>
              <a:defRPr sz="2399"/>
            </a:lvl8pPr>
            <a:lvl9pPr>
              <a:spcBef>
                <a:spcPts val="0"/>
              </a:spcBef>
              <a:buSzPct val="98765"/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846321" y="1645921"/>
            <a:ext cx="4023359" cy="4937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399"/>
            </a:lvl1pPr>
            <a:lvl2pPr>
              <a:spcBef>
                <a:spcPts val="0"/>
              </a:spcBef>
              <a:buSzPct val="98765"/>
              <a:defRPr sz="2399"/>
            </a:lvl2pPr>
            <a:lvl3pPr>
              <a:spcBef>
                <a:spcPts val="0"/>
              </a:spcBef>
              <a:buSzPct val="98765"/>
              <a:defRPr sz="2399"/>
            </a:lvl3pPr>
            <a:lvl4pPr>
              <a:spcBef>
                <a:spcPts val="0"/>
              </a:spcBef>
              <a:buSzPct val="98765"/>
              <a:defRPr sz="2399"/>
            </a:lvl4pPr>
            <a:lvl5pPr>
              <a:spcBef>
                <a:spcPts val="0"/>
              </a:spcBef>
              <a:buSzPct val="98765"/>
              <a:defRPr sz="2399"/>
            </a:lvl5pPr>
            <a:lvl6pPr>
              <a:spcBef>
                <a:spcPts val="0"/>
              </a:spcBef>
              <a:buSzPct val="98765"/>
              <a:defRPr sz="2399"/>
            </a:lvl6pPr>
            <a:lvl7pPr>
              <a:spcBef>
                <a:spcPts val="0"/>
              </a:spcBef>
              <a:buSzPct val="98765"/>
              <a:defRPr sz="2399"/>
            </a:lvl7pPr>
            <a:lvl8pPr>
              <a:spcBef>
                <a:spcPts val="0"/>
              </a:spcBef>
              <a:buSzPct val="98765"/>
              <a:defRPr sz="2399"/>
            </a:lvl8pPr>
            <a:lvl9pPr>
              <a:spcBef>
                <a:spcPts val="0"/>
              </a:spcBef>
              <a:buSzPct val="98765"/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0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74320" y="6035041"/>
            <a:ext cx="8595360" cy="548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2880"/>
            </a:lvl1pPr>
            <a:lvl2pPr algn="ctr">
              <a:spcBef>
                <a:spcPts val="0"/>
              </a:spcBef>
              <a:buSzPct val="100000"/>
              <a:defRPr sz="2880"/>
            </a:lvl2pPr>
            <a:lvl3pPr algn="ctr">
              <a:spcBef>
                <a:spcPts val="0"/>
              </a:spcBef>
              <a:buSzPct val="100000"/>
              <a:defRPr sz="2880"/>
            </a:lvl3pPr>
            <a:lvl4pPr algn="ctr">
              <a:spcBef>
                <a:spcPts val="0"/>
              </a:spcBef>
              <a:buSzPct val="100000"/>
              <a:defRPr sz="2880"/>
            </a:lvl4pPr>
            <a:lvl5pPr algn="ctr">
              <a:spcBef>
                <a:spcPts val="0"/>
              </a:spcBef>
              <a:buSzPct val="100000"/>
              <a:defRPr sz="2880"/>
            </a:lvl5pPr>
            <a:lvl6pPr algn="ctr">
              <a:spcBef>
                <a:spcPts val="0"/>
              </a:spcBef>
              <a:buSzPct val="100000"/>
              <a:defRPr sz="2880"/>
            </a:lvl6pPr>
            <a:lvl7pPr algn="ctr">
              <a:spcBef>
                <a:spcPts val="0"/>
              </a:spcBef>
              <a:buSzPct val="100000"/>
              <a:defRPr sz="2880"/>
            </a:lvl7pPr>
            <a:lvl8pPr algn="ctr">
              <a:spcBef>
                <a:spcPts val="0"/>
              </a:spcBef>
              <a:buSzPct val="100000"/>
              <a:defRPr sz="2880"/>
            </a:lvl8pPr>
            <a:lvl9pPr algn="ctr">
              <a:spcBef>
                <a:spcPts val="0"/>
              </a:spcBef>
              <a:buSzPct val="100000"/>
              <a:defRPr sz="28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71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DCEA1722-AF0E-4455-92EE-C0501BFB58E0}" type="datetimeFigureOut">
              <a:rPr lang="en-US" smtClean="0"/>
              <a:pPr/>
              <a:t>28.04.2019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88E7A106-D76C-4199-875A-E642EFBF0A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64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987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789040"/>
            <a:ext cx="8604448" cy="1152128"/>
          </a:xfrm>
        </p:spPr>
        <p:txBody>
          <a:bodyPr>
            <a:noAutofit/>
          </a:bodyPr>
          <a:lstStyle/>
          <a:p>
            <a:pPr algn="r"/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18–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19. századi orosz kultúra</a:t>
            </a:r>
            <a:b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az építészet tükrében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649446"/>
            <a:ext cx="6858000" cy="533400"/>
          </a:xfrm>
        </p:spPr>
        <p:txBody>
          <a:bodyPr>
            <a:noAutofit/>
          </a:bodyPr>
          <a:lstStyle/>
          <a:p>
            <a:pPr algn="r"/>
            <a:r>
              <a:rPr lang="hu-H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17. századi előzményei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232"/>
            <a:ext cx="4077000" cy="54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0932"/>
            <a:ext cx="3618075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5661248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Szent János-Harcos (1709–1717) temploma, Moszkva, Bolsaja Jakimanka. Épült a  Poltavai győzelem emlékére I. Péter tervei alapján (?) Átmenet a Naryskin- és a Péteri barokk  között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66124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Istenanya Elszenderülésének temploma Pokrovkán, Moszkva. Épült </a:t>
            </a:r>
            <a:r>
              <a:rPr lang="ru-RU" sz="1400" dirty="0" smtClean="0"/>
              <a:t>1696</a:t>
            </a:r>
            <a:r>
              <a:rPr lang="hu-HU" sz="1400" dirty="0" smtClean="0"/>
              <a:t>.</a:t>
            </a:r>
            <a:r>
              <a:rPr lang="ru-RU" sz="1400" dirty="0" smtClean="0"/>
              <a:t>–1699</a:t>
            </a:r>
            <a:r>
              <a:rPr lang="hu-HU" sz="1400" dirty="0" smtClean="0"/>
              <a:t>. években egy moszkvai kereskedő család adományaként. Metszet,1830-as évek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23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604" y="6093296"/>
            <a:ext cx="7128793" cy="5334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  <a:latin typeface="+mn-lt"/>
              </a:rPr>
              <a:t>Mihály Arkangyal temploma (1704–1707) a Csisztye prudy körzetében. Épült A. Mensikov megbízásából („Mensikov-torony”)</a:t>
            </a:r>
            <a:endParaRPr lang="hu-H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440"/>
            <a:ext cx="2757600" cy="57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440"/>
            <a:ext cx="43215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8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9188"/>
            <a:ext cx="8147248" cy="67468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latin typeface="Algerian" panose="04020705040A02060702" pitchFamily="82" charset="0"/>
              </a:rPr>
              <a:t>17. század: a hagyományos orosz város képe</a:t>
            </a:r>
            <a:endParaRPr lang="en-US" sz="2800" dirty="0">
              <a:latin typeface="Algerian" panose="04020705040A02060702" pitchFamily="82" charset="0"/>
            </a:endParaRPr>
          </a:p>
        </p:txBody>
      </p:sp>
      <p:pic>
        <p:nvPicPr>
          <p:cNvPr id="11" name="Picture 2" descr="Mskij Kreml 17 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306" y="694179"/>
            <a:ext cx="7608694" cy="35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Mva Reconstruct 1.jpg"/>
          <p:cNvPicPr>
            <a:picLocks noChangeAspect="1"/>
          </p:cNvPicPr>
          <p:nvPr/>
        </p:nvPicPr>
        <p:blipFill rotWithShape="1">
          <a:blip r:embed="rId3" cstate="print"/>
          <a:srcRect l="-1" t="11320" r="-29" b="9309"/>
          <a:stretch/>
        </p:blipFill>
        <p:spPr bwMode="auto">
          <a:xfrm>
            <a:off x="254000" y="4293096"/>
            <a:ext cx="863848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8" t="5000" r="17210" b="5000"/>
          <a:stretch/>
        </p:blipFill>
        <p:spPr>
          <a:xfrm>
            <a:off x="0" y="2614054"/>
            <a:ext cx="1518168" cy="1656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95536" y="5760"/>
            <a:ext cx="17750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>
                <a:latin typeface="Georgia" pitchFamily="18" charset="0"/>
              </a:rPr>
              <a:t>Kolomenszkoe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/>
          <a:stretch/>
        </p:blipFill>
        <p:spPr>
          <a:xfrm>
            <a:off x="1061820" y="476694"/>
            <a:ext cx="7020360" cy="3589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r="772" b="481"/>
          <a:stretch/>
        </p:blipFill>
        <p:spPr>
          <a:xfrm>
            <a:off x="251519" y="4293095"/>
            <a:ext cx="3450266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r="1176" b="16401"/>
          <a:stretch/>
        </p:blipFill>
        <p:spPr>
          <a:xfrm>
            <a:off x="3995936" y="4306787"/>
            <a:ext cx="475552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7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892"/>
            <a:ext cx="8229600" cy="674688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Algerian" panose="04020705040A02060702" pitchFamily="82" charset="0"/>
              </a:rPr>
              <a:t>17. század: az új orosz építészet felé</a:t>
            </a:r>
            <a:endParaRPr lang="en-US" sz="2800" dirty="0">
              <a:latin typeface="Algerian" panose="04020705040A020607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1196752"/>
            <a:ext cx="8856984" cy="533400"/>
          </a:xfrm>
        </p:spPr>
        <p:txBody>
          <a:bodyPr>
            <a:no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+mn-lt"/>
              </a:rPr>
              <a:t>Belső igény a megújhodásra: a díszítettség előretörése (az ornamentális stílus – „uzorocsje”) – a Romanov-dinasztia uralomra kerülésével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63813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+mj-lt"/>
              </a:rPr>
              <a:t>Kreml Terempalotája (</a:t>
            </a:r>
            <a:r>
              <a:rPr lang="ru-RU" dirty="0" smtClean="0">
                <a:latin typeface="+mj-lt"/>
              </a:rPr>
              <a:t>1635–1636 </a:t>
            </a:r>
            <a:r>
              <a:rPr lang="hu-HU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pic>
        <p:nvPicPr>
          <p:cNvPr id="8" name="Picture 7" descr="01 Veduta TerDv 1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5503491" cy="4001641"/>
          </a:xfrm>
          <a:prstGeom prst="rect">
            <a:avLst/>
          </a:prstGeom>
        </p:spPr>
      </p:pic>
      <p:pic>
        <p:nvPicPr>
          <p:cNvPr id="9" name="Picture 8" descr="04 Krestovaja komn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187" y="1556792"/>
            <a:ext cx="3255813" cy="2520000"/>
          </a:xfrm>
          <a:prstGeom prst="rect">
            <a:avLst/>
          </a:prstGeom>
        </p:spPr>
      </p:pic>
      <p:pic>
        <p:nvPicPr>
          <p:cNvPr id="10" name="Picture 9" descr="16 Teremno Inter 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7783" y="4077072"/>
            <a:ext cx="2025506" cy="27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609329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smtClean="0">
                <a:latin typeface="+mj-lt"/>
              </a:rPr>
              <a:t>Giacomo Quarenghi vedutája (1797) </a:t>
            </a:r>
            <a:endParaRPr lang="hu-HU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65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8856984" cy="533400"/>
          </a:xfrm>
        </p:spPr>
        <p:txBody>
          <a:bodyPr>
            <a:no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+mn-lt"/>
              </a:rPr>
              <a:t>A moszkvai barokk születése és változatai (17. sz. utolsó évtizedei)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 descr="01 Miloslavskie.JPG"/>
          <p:cNvPicPr>
            <a:picLocks noChangeAspect="1"/>
          </p:cNvPicPr>
          <p:nvPr/>
        </p:nvPicPr>
        <p:blipFill>
          <a:blip r:embed="rId2" cstate="print"/>
          <a:srcRect l="4490" t="2401" b="1545"/>
          <a:stretch>
            <a:fillRect/>
          </a:stretch>
        </p:blipFill>
        <p:spPr>
          <a:xfrm>
            <a:off x="0" y="722040"/>
            <a:ext cx="4197937" cy="3166362"/>
          </a:xfrm>
          <a:prstGeom prst="rect">
            <a:avLst/>
          </a:prstGeom>
        </p:spPr>
      </p:pic>
      <p:pic>
        <p:nvPicPr>
          <p:cNvPr id="13" name="Picture 12" descr="02 Naryskiny.JPG"/>
          <p:cNvPicPr>
            <a:picLocks noChangeAspect="1"/>
          </p:cNvPicPr>
          <p:nvPr/>
        </p:nvPicPr>
        <p:blipFill>
          <a:blip r:embed="rId3" cstate="print"/>
          <a:srcRect b="2999"/>
          <a:stretch>
            <a:fillRect/>
          </a:stretch>
        </p:blipFill>
        <p:spPr>
          <a:xfrm>
            <a:off x="4139952" y="3217534"/>
            <a:ext cx="5004048" cy="364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vodevichij mon.JPG"/>
          <p:cNvPicPr>
            <a:picLocks noChangeAspect="1"/>
          </p:cNvPicPr>
          <p:nvPr/>
        </p:nvPicPr>
        <p:blipFill rotWithShape="1">
          <a:blip r:embed="rId2" cstate="print"/>
          <a:srcRect t="19455" b="10145"/>
          <a:stretch/>
        </p:blipFill>
        <p:spPr>
          <a:xfrm>
            <a:off x="-1" y="1772816"/>
            <a:ext cx="9137221" cy="4824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8367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+mj-lt"/>
              </a:rPr>
              <a:t>Novodevicsij kolostor (Moszkva). Szófia régensnő és V. V. Golicin megrendelésére átalakították</a:t>
            </a:r>
            <a:br>
              <a:rPr lang="hu-HU" sz="1400" dirty="0" smtClean="0">
                <a:latin typeface="+mj-lt"/>
              </a:rPr>
            </a:br>
            <a:r>
              <a:rPr lang="hu-HU" sz="1400" dirty="0" smtClean="0">
                <a:latin typeface="+mj-lt"/>
              </a:rPr>
              <a:t>(1680-as évek eleje)</a:t>
            </a:r>
            <a:endParaRPr lang="en-US" sz="1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5796" y="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sz="3200" b="1" dirty="0" smtClean="0">
                <a:ln/>
                <a:latin typeface="+mj-lt"/>
              </a:rPr>
              <a:t>Naryskin- barokk</a:t>
            </a:r>
            <a:endParaRPr lang="en-US" sz="3200" b="1" dirty="0">
              <a:ln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60932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+mj-lt"/>
              </a:rPr>
              <a:t>Mária Oltalma temploma Filiben (Moszkva környéke). L. K. Naryskin megrendelésére épült 1690.–1694. években</a:t>
            </a:r>
            <a:endParaRPr lang="en-US" sz="14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/>
          <a:stretch/>
        </p:blipFill>
        <p:spPr>
          <a:xfrm>
            <a:off x="252000" y="263841"/>
            <a:ext cx="8640000" cy="575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8337" y="5949280"/>
            <a:ext cx="696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+mj-lt"/>
              </a:rPr>
              <a:t>Az Imádkozó (orans) Istenanya ikonjának temploma Dubroviciben (Moszkva környéke).</a:t>
            </a:r>
            <a:br>
              <a:rPr lang="hu-HU" sz="1400" dirty="0" smtClean="0">
                <a:latin typeface="+mj-lt"/>
              </a:rPr>
            </a:br>
            <a:r>
              <a:rPr lang="hu-HU" sz="1400" dirty="0" smtClean="0">
                <a:latin typeface="+mj-lt"/>
              </a:rPr>
              <a:t>B. A. Golicyn herceg, I. Péter nevelőjének megrendelésére épült 1690.–1703. években</a:t>
            </a:r>
            <a:endParaRPr lang="en-US" sz="14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562"/>
            <a:ext cx="4433684" cy="55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7562"/>
            <a:ext cx="3682260" cy="55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32" y="181782"/>
            <a:ext cx="4248472" cy="5334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b="1" dirty="0" smtClean="0">
                <a:ln/>
                <a:solidFill>
                  <a:schemeClr val="tx1"/>
                </a:solidFill>
                <a:latin typeface="+mj-lt"/>
              </a:rPr>
              <a:t>A Sztroganov-barokk</a:t>
            </a:r>
            <a:endParaRPr lang="en-US" sz="2800" b="1" dirty="0">
              <a:ln/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3" y="6334780"/>
            <a:ext cx="684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+mj-lt"/>
              </a:rPr>
              <a:t>Az Istenanya temploma Nizsnij Novgorodban.</a:t>
            </a:r>
            <a:br>
              <a:rPr lang="hu-HU" sz="1400" dirty="0" smtClean="0">
                <a:latin typeface="+mj-lt"/>
              </a:rPr>
            </a:br>
            <a:r>
              <a:rPr lang="hu-HU" sz="1400" dirty="0" smtClean="0">
                <a:latin typeface="+mj-lt"/>
              </a:rPr>
              <a:t>G. D. Sztroganov (só-kalmár és -termelő) megrendelésére épült 1696.–1701. években</a:t>
            </a:r>
            <a:endParaRPr lang="en-US" sz="1400" dirty="0">
              <a:latin typeface="+mj-lt"/>
            </a:endParaRPr>
          </a:p>
        </p:txBody>
      </p:sp>
      <p:pic>
        <p:nvPicPr>
          <p:cNvPr id="11" name="Picture 10" descr="41 NizhNovg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6454" y="4364990"/>
            <a:ext cx="1869758" cy="2493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04326"/>
            <a:ext cx="5976664" cy="5430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5808" y="39127"/>
            <a:ext cx="2611306" cy="328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5932" y="353677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G. D. Sztroganov </a:t>
            </a:r>
            <a:r>
              <a:rPr lang="ru-RU" sz="1400" dirty="0"/>
              <a:t>(1656–1715)</a:t>
            </a:r>
            <a:r>
              <a:rPr lang="hu-HU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ge" id="{B0A4586B-53A2-4FDE-A65C-E55FA73861D4}" vid="{8912E1DA-20B2-455B-8048-835D93100F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678</TotalTime>
  <Words>214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Cambria</vt:lpstr>
      <vt:lpstr>Georgia</vt:lpstr>
      <vt:lpstr>Wingdings</vt:lpstr>
      <vt:lpstr>Edge</vt:lpstr>
      <vt:lpstr>A 18–19. századi orosz kultúra az építészet tükrében</vt:lpstr>
      <vt:lpstr>17. század: a hagyományos orosz város képe</vt:lpstr>
      <vt:lpstr>PowerPoint Presentation</vt:lpstr>
      <vt:lpstr>17. század: az új orosz építészet felé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Szokolov Denise</dc:creator>
  <cp:lastModifiedBy>Denise Szokolov</cp:lastModifiedBy>
  <cp:revision>57</cp:revision>
  <dcterms:created xsi:type="dcterms:W3CDTF">2012-02-28T20:02:58Z</dcterms:created>
  <dcterms:modified xsi:type="dcterms:W3CDTF">2019-04-28T16:36:38Z</dcterms:modified>
</cp:coreProperties>
</file>